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1.svg" ContentType="image/svg+xml"/>
  <Override PartName="/ppt/media/image3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5"/>
  </p:notesMasterIdLst>
  <p:sldIdLst>
    <p:sldId id="382" r:id="rId3"/>
    <p:sldId id="322" r:id="rId4"/>
    <p:sldId id="384" r:id="rId5"/>
    <p:sldId id="439" r:id="rId6"/>
    <p:sldId id="324" r:id="rId7"/>
    <p:sldId id="325" r:id="rId8"/>
    <p:sldId id="326" r:id="rId9"/>
    <p:sldId id="440" r:id="rId10"/>
    <p:sldId id="327" r:id="rId11"/>
    <p:sldId id="328" r:id="rId12"/>
    <p:sldId id="329" r:id="rId13"/>
    <p:sldId id="330" r:id="rId14"/>
    <p:sldId id="331" r:id="rId15"/>
    <p:sldId id="441" r:id="rId16"/>
    <p:sldId id="332" r:id="rId17"/>
    <p:sldId id="442" r:id="rId18"/>
    <p:sldId id="333" r:id="rId19"/>
    <p:sldId id="334" r:id="rId20"/>
    <p:sldId id="335" r:id="rId21"/>
    <p:sldId id="336" r:id="rId22"/>
    <p:sldId id="338" r:id="rId23"/>
    <p:sldId id="443" r:id="rId24"/>
    <p:sldId id="340" r:id="rId25"/>
    <p:sldId id="341" r:id="rId26"/>
    <p:sldId id="342" r:id="rId27"/>
    <p:sldId id="343" r:id="rId28"/>
    <p:sldId id="344" r:id="rId29"/>
    <p:sldId id="345" r:id="rId30"/>
    <p:sldId id="444" r:id="rId31"/>
    <p:sldId id="346" r:id="rId32"/>
    <p:sldId id="337" r:id="rId33"/>
    <p:sldId id="351" r:id="rId34"/>
    <p:sldId id="350" r:id="rId35"/>
    <p:sldId id="352" r:id="rId36"/>
    <p:sldId id="354" r:id="rId37"/>
    <p:sldId id="355" r:id="rId38"/>
    <p:sldId id="353" r:id="rId39"/>
    <p:sldId id="356" r:id="rId40"/>
    <p:sldId id="445" r:id="rId41"/>
    <p:sldId id="357" r:id="rId42"/>
    <p:sldId id="358" r:id="rId43"/>
    <p:sldId id="359" r:id="rId44"/>
    <p:sldId id="361" r:id="rId45"/>
    <p:sldId id="360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70" r:id="rId54"/>
    <p:sldId id="369" r:id="rId55"/>
    <p:sldId id="371" r:id="rId56"/>
    <p:sldId id="372" r:id="rId57"/>
    <p:sldId id="373" r:id="rId58"/>
    <p:sldId id="374" r:id="rId59"/>
    <p:sldId id="446" r:id="rId60"/>
    <p:sldId id="377" r:id="rId61"/>
    <p:sldId id="378" r:id="rId62"/>
    <p:sldId id="379" r:id="rId63"/>
    <p:sldId id="383" r:id="rId64"/>
  </p:sldIdLst>
  <p:sldSz cx="12192000" cy="6858000"/>
  <p:notesSz cx="6858000" cy="9144000"/>
  <p:embeddedFontLst>
    <p:embeddedFont>
      <p:font typeface="方正粗金陵简体" panose="02000000000000000000" charset="-122"/>
      <p:regular r:id="rId69"/>
    </p:embeddedFont>
    <p:embeddedFont>
      <p:font typeface="微软雅黑" panose="020B0503020204020204" charset="-122"/>
      <p:regular r:id="rId70"/>
    </p:embeddedFont>
    <p:embeddedFont>
      <p:font typeface="Calibri" panose="020F0502020204030204" charset="0"/>
      <p:regular r:id="rId71"/>
      <p:bold r:id="rId72"/>
      <p:italic r:id="rId73"/>
      <p:boldItalic r:id="rId74"/>
    </p:embeddedFont>
  </p:embeddedFontLst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6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gs" Target="tags/tag209.xml"/><Relationship Id="rId74" Type="http://schemas.openxmlformats.org/officeDocument/2006/relationships/font" Target="fonts/font6.fntdata"/><Relationship Id="rId73" Type="http://schemas.openxmlformats.org/officeDocument/2006/relationships/font" Target="fonts/font5.fntdata"/><Relationship Id="rId72" Type="http://schemas.openxmlformats.org/officeDocument/2006/relationships/font" Target="fonts/font4.fntdata"/><Relationship Id="rId71" Type="http://schemas.openxmlformats.org/officeDocument/2006/relationships/font" Target="fonts/font3.fntdata"/><Relationship Id="rId70" Type="http://schemas.openxmlformats.org/officeDocument/2006/relationships/font" Target="fonts/font2.fntdata"/><Relationship Id="rId7" Type="http://schemas.openxmlformats.org/officeDocument/2006/relationships/slide" Target="slides/slide5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7.png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8.png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9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0.png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1.png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13.png"/><Relationship Id="rId3" Type="http://schemas.openxmlformats.org/officeDocument/2006/relationships/tags" Target="../tags/tag102.xml"/><Relationship Id="rId2" Type="http://schemas.openxmlformats.org/officeDocument/2006/relationships/image" Target="../media/image12.png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8.xml"/><Relationship Id="rId5" Type="http://schemas.openxmlformats.org/officeDocument/2006/relationships/image" Target="../media/image15.png"/><Relationship Id="rId4" Type="http://schemas.openxmlformats.org/officeDocument/2006/relationships/tags" Target="../tags/tag107.xml"/><Relationship Id="rId3" Type="http://schemas.openxmlformats.org/officeDocument/2006/relationships/image" Target="../media/image14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image" Target="../media/image17.png"/><Relationship Id="rId4" Type="http://schemas.openxmlformats.org/officeDocument/2006/relationships/tags" Target="../tags/tag111.xml"/><Relationship Id="rId3" Type="http://schemas.openxmlformats.org/officeDocument/2006/relationships/image" Target="../media/image16.png"/><Relationship Id="rId2" Type="http://schemas.openxmlformats.org/officeDocument/2006/relationships/tags" Target="../tags/tag11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9.xml"/><Relationship Id="rId5" Type="http://schemas.openxmlformats.org/officeDocument/2006/relationships/image" Target="../media/image17.png"/><Relationship Id="rId4" Type="http://schemas.openxmlformats.org/officeDocument/2006/relationships/tags" Target="../tags/tag118.xml"/><Relationship Id="rId3" Type="http://schemas.openxmlformats.org/officeDocument/2006/relationships/image" Target="../media/image16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19.png"/><Relationship Id="rId4" Type="http://schemas.openxmlformats.org/officeDocument/2006/relationships/tags" Target="../tags/tag122.xml"/><Relationship Id="rId3" Type="http://schemas.openxmlformats.org/officeDocument/2006/relationships/image" Target="../media/image18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7.xml"/><Relationship Id="rId5" Type="http://schemas.openxmlformats.org/officeDocument/2006/relationships/image" Target="../media/image21.png"/><Relationship Id="rId4" Type="http://schemas.openxmlformats.org/officeDocument/2006/relationships/tags" Target="../tags/tag126.xml"/><Relationship Id="rId3" Type="http://schemas.openxmlformats.org/officeDocument/2006/relationships/image" Target="../media/image20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1.xml"/><Relationship Id="rId5" Type="http://schemas.openxmlformats.org/officeDocument/2006/relationships/image" Target="../media/image23.png"/><Relationship Id="rId4" Type="http://schemas.openxmlformats.org/officeDocument/2006/relationships/tags" Target="../tags/tag130.xml"/><Relationship Id="rId3" Type="http://schemas.openxmlformats.org/officeDocument/2006/relationships/image" Target="../media/image22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5.xml"/><Relationship Id="rId5" Type="http://schemas.openxmlformats.org/officeDocument/2006/relationships/image" Target="../media/image25.png"/><Relationship Id="rId4" Type="http://schemas.openxmlformats.org/officeDocument/2006/relationships/tags" Target="../tags/tag134.xml"/><Relationship Id="rId3" Type="http://schemas.openxmlformats.org/officeDocument/2006/relationships/image" Target="../media/image24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9.xml"/><Relationship Id="rId5" Type="http://schemas.openxmlformats.org/officeDocument/2006/relationships/image" Target="../media/image27.png"/><Relationship Id="rId4" Type="http://schemas.openxmlformats.org/officeDocument/2006/relationships/tags" Target="../tags/tag138.xml"/><Relationship Id="rId3" Type="http://schemas.openxmlformats.org/officeDocument/2006/relationships/image" Target="../media/image26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image" Target="../media/image29.png"/><Relationship Id="rId4" Type="http://schemas.openxmlformats.org/officeDocument/2006/relationships/tags" Target="../tags/tag142.xml"/><Relationship Id="rId3" Type="http://schemas.openxmlformats.org/officeDocument/2006/relationships/image" Target="../media/image28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9.xml"/><Relationship Id="rId5" Type="http://schemas.openxmlformats.org/officeDocument/2006/relationships/image" Target="../media/image29.png"/><Relationship Id="rId4" Type="http://schemas.openxmlformats.org/officeDocument/2006/relationships/tags" Target="../tags/tag148.xml"/><Relationship Id="rId3" Type="http://schemas.openxmlformats.org/officeDocument/2006/relationships/image" Target="../media/image28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tags" Target="../tags/tag152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tags" Target="../tags/tag15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6.xml"/><Relationship Id="rId2" Type="http://schemas.openxmlformats.org/officeDocument/2006/relationships/image" Target="../media/image34.png"/><Relationship Id="rId1" Type="http://schemas.openxmlformats.org/officeDocument/2006/relationships/tags" Target="../tags/tag155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35.png"/><Relationship Id="rId1" Type="http://schemas.openxmlformats.org/officeDocument/2006/relationships/tags" Target="../tags/tag157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image" Target="../media/image36.png"/><Relationship Id="rId1" Type="http://schemas.openxmlformats.org/officeDocument/2006/relationships/tags" Target="../tags/tag15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37.png"/><Relationship Id="rId1" Type="http://schemas.openxmlformats.org/officeDocument/2006/relationships/tags" Target="../tags/tag16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image" Target="../media/image38.png"/><Relationship Id="rId1" Type="http://schemas.openxmlformats.org/officeDocument/2006/relationships/tags" Target="../tags/tag16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38.png"/><Relationship Id="rId1" Type="http://schemas.openxmlformats.org/officeDocument/2006/relationships/tags" Target="../tags/tag16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4.png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39.png"/><Relationship Id="rId1" Type="http://schemas.openxmlformats.org/officeDocument/2006/relationships/tags" Target="../tags/tag16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40.png"/><Relationship Id="rId1" Type="http://schemas.openxmlformats.org/officeDocument/2006/relationships/tags" Target="../tags/tag17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41.png"/><Relationship Id="rId1" Type="http://schemas.openxmlformats.org/officeDocument/2006/relationships/tags" Target="../tags/tag1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42.png"/><Relationship Id="rId1" Type="http://schemas.openxmlformats.org/officeDocument/2006/relationships/tags" Target="../tags/tag17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43.png"/><Relationship Id="rId1" Type="http://schemas.openxmlformats.org/officeDocument/2006/relationships/tags" Target="../tags/tag179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2.xml"/><Relationship Id="rId2" Type="http://schemas.openxmlformats.org/officeDocument/2006/relationships/image" Target="../media/image44.png"/><Relationship Id="rId1" Type="http://schemas.openxmlformats.org/officeDocument/2006/relationships/tags" Target="../tags/tag18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45.png"/><Relationship Id="rId1" Type="http://schemas.openxmlformats.org/officeDocument/2006/relationships/tags" Target="../tags/tag18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46.png"/><Relationship Id="rId1" Type="http://schemas.openxmlformats.org/officeDocument/2006/relationships/tags" Target="../tags/tag1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9.xml"/><Relationship Id="rId2" Type="http://schemas.openxmlformats.org/officeDocument/2006/relationships/image" Target="../media/image47.png"/><Relationship Id="rId1" Type="http://schemas.openxmlformats.org/officeDocument/2006/relationships/tags" Target="../tags/tag188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48.png"/><Relationship Id="rId1" Type="http://schemas.openxmlformats.org/officeDocument/2006/relationships/tags" Target="../tags/tag190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49.png"/><Relationship Id="rId1" Type="http://schemas.openxmlformats.org/officeDocument/2006/relationships/tags" Target="../tags/tag19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image" Target="../media/image50.png"/><Relationship Id="rId1" Type="http://schemas.openxmlformats.org/officeDocument/2006/relationships/tags" Target="../tags/tag19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9.xml"/><Relationship Id="rId2" Type="http://schemas.openxmlformats.org/officeDocument/2006/relationships/image" Target="../media/image51.png"/><Relationship Id="rId1" Type="http://schemas.openxmlformats.org/officeDocument/2006/relationships/tags" Target="../tags/tag198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1.xml"/><Relationship Id="rId2" Type="http://schemas.openxmlformats.org/officeDocument/2006/relationships/image" Target="../media/image52.png"/><Relationship Id="rId1" Type="http://schemas.openxmlformats.org/officeDocument/2006/relationships/tags" Target="../tags/tag20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4.xml"/><Relationship Id="rId2" Type="http://schemas.openxmlformats.org/officeDocument/2006/relationships/image" Target="../media/image53.png"/><Relationship Id="rId1" Type="http://schemas.openxmlformats.org/officeDocument/2006/relationships/tags" Target="../tags/tag20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5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5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6.png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Lecture2  </a:t>
            </a:r>
            <a:r>
              <a:rPr lang="zh-CN" altLang="zh-CN" sz="4800">
                <a:sym typeface="+mn-ea"/>
              </a:rPr>
              <a:t>Types and Structs</a:t>
            </a:r>
            <a:endParaRPr lang="zh-CN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22400"/>
            <a:ext cx="10968990" cy="4402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339215"/>
            <a:ext cx="10968990" cy="4403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45895"/>
            <a:ext cx="10968990" cy="4354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35100"/>
            <a:ext cx="10968990" cy="4425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S</a:t>
            </a:r>
            <a:r>
              <a:rPr lang="zh-CN" altLang="en-US" sz="2800" b="1">
                <a:solidFill>
                  <a:srgbClr val="C00000"/>
                </a:solidFill>
              </a:rPr>
              <a:t>tatically typed</a:t>
            </a:r>
            <a:r>
              <a:rPr lang="en-US" altLang="zh-CN" sz="2800"/>
              <a:t> vs. </a:t>
            </a:r>
            <a:r>
              <a:rPr lang="en-US" altLang="zh-CN" sz="2800" b="1">
                <a:solidFill>
                  <a:srgbClr val="C00000"/>
                </a:solidFill>
              </a:rPr>
              <a:t>D</a:t>
            </a:r>
            <a:r>
              <a:rPr lang="zh-CN" altLang="en-US" sz="2800" b="1">
                <a:solidFill>
                  <a:srgbClr val="C00000"/>
                </a:solidFill>
              </a:rPr>
              <a:t>ynamically typed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C++ is a statically typed</a:t>
            </a:r>
            <a:r>
              <a:rPr lang="en-US" altLang="zh-CN"/>
              <a:t> </a:t>
            </a:r>
            <a:r>
              <a:rPr lang="zh-CN" altLang="en-US"/>
              <a:t>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S</a:t>
            </a:r>
            <a:r>
              <a:rPr lang="zh-CN" altLang="en-US" sz="2800" b="1">
                <a:solidFill>
                  <a:srgbClr val="C00000"/>
                </a:solidFill>
              </a:rPr>
              <a:t>tatically typed</a:t>
            </a:r>
            <a:r>
              <a:rPr lang="zh-CN" altLang="en-US" sz="2800"/>
              <a:t>: everything</a:t>
            </a:r>
            <a:r>
              <a:rPr lang="en-US" altLang="zh-CN" sz="2800"/>
              <a:t> </a:t>
            </a:r>
            <a:r>
              <a:rPr lang="zh-CN" altLang="en-US" sz="2800"/>
              <a:t>with a name (variables,</a:t>
            </a:r>
            <a:r>
              <a:rPr lang="en-US" altLang="zh-CN" sz="2800"/>
              <a:t> </a:t>
            </a:r>
            <a:r>
              <a:rPr lang="zh-CN" altLang="en-US" sz="2800"/>
              <a:t>functions, etc) is given a</a:t>
            </a:r>
            <a:r>
              <a:rPr lang="en-US" altLang="zh-CN" sz="2800"/>
              <a:t> </a:t>
            </a:r>
            <a:r>
              <a:rPr lang="zh-CN" altLang="en-US" sz="2800"/>
              <a:t>type</a:t>
            </a:r>
            <a:r>
              <a:rPr lang="zh-CN" altLang="en-US" sz="2800" b="1"/>
              <a:t> before runtime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D</a:t>
            </a:r>
            <a:r>
              <a:rPr lang="zh-CN" altLang="en-US" sz="2800" b="1">
                <a:solidFill>
                  <a:srgbClr val="C00000"/>
                </a:solidFill>
              </a:rPr>
              <a:t>ynamically typed</a:t>
            </a:r>
            <a:r>
              <a:rPr lang="zh-CN" altLang="en-US" sz="2800" b="1"/>
              <a:t>:</a:t>
            </a:r>
            <a:r>
              <a:rPr lang="en-US" altLang="zh-CN" sz="2800" b="1"/>
              <a:t> </a:t>
            </a:r>
            <a:r>
              <a:rPr lang="zh-CN" altLang="en-US" sz="2800"/>
              <a:t>everything with a name</a:t>
            </a:r>
            <a:r>
              <a:rPr lang="en-US" altLang="zh-CN" sz="2800"/>
              <a:t> </a:t>
            </a:r>
            <a:r>
              <a:rPr lang="zh-CN" altLang="en-US" sz="2800"/>
              <a:t>(variables, functions, etc) is</a:t>
            </a:r>
            <a:r>
              <a:rPr lang="en-US" altLang="zh-CN" sz="2800"/>
              <a:t> </a:t>
            </a:r>
            <a:r>
              <a:rPr lang="zh-CN" altLang="en-US" sz="2800"/>
              <a:t>given a type</a:t>
            </a:r>
            <a:r>
              <a:rPr lang="zh-CN" altLang="en-US" sz="2800" b="1">
                <a:solidFill>
                  <a:srgbClr val="C00000"/>
                </a:solidFill>
              </a:rPr>
              <a:t> </a:t>
            </a:r>
            <a:r>
              <a:rPr lang="zh-CN" altLang="en-US" sz="2800" b="1"/>
              <a:t>at runtime based on </a:t>
            </a:r>
            <a:r>
              <a:rPr lang="en-US" altLang="zh-CN" sz="2800" b="1"/>
              <a:t>    </a:t>
            </a:r>
            <a:r>
              <a:rPr lang="zh-CN" altLang="en-US" sz="2800" b="1"/>
              <a:t>？</a:t>
            </a:r>
            <a:r>
              <a:rPr lang="en-US" altLang="zh-CN" sz="2800" b="1"/>
              <a:t> </a:t>
            </a:r>
            <a:r>
              <a:rPr lang="en-US" altLang="zh-CN" sz="2800" b="1" u="sng"/>
              <a:t> </a:t>
            </a:r>
            <a:endParaRPr lang="en-US" altLang="zh-CN" sz="2800" b="1" u="sng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C++ is a statically typed</a:t>
            </a:r>
            <a:r>
              <a:rPr lang="en-US" altLang="zh-CN"/>
              <a:t> </a:t>
            </a:r>
            <a:r>
              <a:rPr lang="zh-CN" altLang="en-US"/>
              <a:t>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9929495" y="4523740"/>
            <a:ext cx="1085215" cy="101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8330" y="5287010"/>
            <a:ext cx="10825480" cy="953135"/>
          </a:xfrm>
          <a:prstGeom prst="rect">
            <a:avLst/>
          </a:prstGeom>
          <a:noFill/>
          <a:ln w="38100">
            <a:solidFill>
              <a:srgbClr val="A8302C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 b="1" spc="150">
                <a:solidFill>
                  <a:srgbClr val="C00000"/>
                </a:solidFill>
                <a:uFillTx/>
              </a:rPr>
              <a:t>Runtime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 Period when program is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executing commands (after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compilation, if 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ompiled)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S</a:t>
            </a:r>
            <a:r>
              <a:rPr lang="zh-CN" altLang="en-US" sz="2800" b="1">
                <a:solidFill>
                  <a:srgbClr val="C00000"/>
                </a:solidFill>
              </a:rPr>
              <a:t>tatically typed</a:t>
            </a:r>
            <a:r>
              <a:rPr lang="zh-CN" altLang="en-US" sz="2800"/>
              <a:t>: everything</a:t>
            </a:r>
            <a:r>
              <a:rPr lang="en-US" altLang="zh-CN" sz="2800"/>
              <a:t> </a:t>
            </a:r>
            <a:r>
              <a:rPr lang="zh-CN" altLang="en-US" sz="2800"/>
              <a:t>with a name (variables,</a:t>
            </a:r>
            <a:r>
              <a:rPr lang="en-US" altLang="zh-CN" sz="2800"/>
              <a:t> </a:t>
            </a:r>
            <a:r>
              <a:rPr lang="zh-CN" altLang="en-US" sz="2800"/>
              <a:t>functions, etc) is given a</a:t>
            </a:r>
            <a:r>
              <a:rPr lang="en-US" altLang="zh-CN" sz="2800"/>
              <a:t> </a:t>
            </a:r>
            <a:r>
              <a:rPr lang="zh-CN" altLang="en-US" sz="2800"/>
              <a:t>type</a:t>
            </a:r>
            <a:r>
              <a:rPr lang="zh-CN" altLang="en-US" sz="2800" b="1"/>
              <a:t> before runtime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D</a:t>
            </a:r>
            <a:r>
              <a:rPr lang="zh-CN" altLang="en-US" sz="2800" b="1">
                <a:solidFill>
                  <a:srgbClr val="C00000"/>
                </a:solidFill>
              </a:rPr>
              <a:t>ynamically typed</a:t>
            </a:r>
            <a:r>
              <a:rPr lang="zh-CN" altLang="en-US" sz="2800" b="1"/>
              <a:t>:</a:t>
            </a:r>
            <a:r>
              <a:rPr lang="en-US" altLang="zh-CN" sz="2800" b="1"/>
              <a:t> </a:t>
            </a:r>
            <a:r>
              <a:rPr lang="zh-CN" altLang="en-US" sz="2800"/>
              <a:t>everything with a name</a:t>
            </a:r>
            <a:r>
              <a:rPr lang="en-US" altLang="zh-CN" sz="2800"/>
              <a:t> </a:t>
            </a:r>
            <a:r>
              <a:rPr lang="zh-CN" altLang="en-US" sz="2800"/>
              <a:t>(variables, functions, etc) is</a:t>
            </a:r>
            <a:r>
              <a:rPr lang="en-US" altLang="zh-CN" sz="2800"/>
              <a:t> </a:t>
            </a:r>
            <a:r>
              <a:rPr lang="zh-CN" altLang="en-US" sz="2800"/>
              <a:t>given a type</a:t>
            </a:r>
            <a:r>
              <a:rPr lang="zh-CN" altLang="en-US" sz="2800" b="1">
                <a:solidFill>
                  <a:srgbClr val="C00000"/>
                </a:solidFill>
              </a:rPr>
              <a:t> </a:t>
            </a:r>
            <a:r>
              <a:rPr lang="zh-CN" altLang="en-US" sz="2800" b="1"/>
              <a:t>at runtime based on the thing</a:t>
            </a:r>
            <a:r>
              <a:rPr lang="en-US" altLang="zh-CN" sz="2800" b="1"/>
              <a:t>’</a:t>
            </a:r>
            <a:r>
              <a:rPr lang="zh-CN" altLang="en-US" sz="2800" b="1"/>
              <a:t>s current value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C++ is a statically typed</a:t>
            </a:r>
            <a:r>
              <a:rPr lang="en-US" altLang="zh-CN"/>
              <a:t> </a:t>
            </a:r>
            <a:r>
              <a:rPr lang="zh-CN" altLang="en-US"/>
              <a:t>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437130"/>
            <a:ext cx="10968990" cy="1821180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Compiled vs Interpreted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Main Difference: When is source code translated?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58155" y="836930"/>
            <a:ext cx="6336030" cy="2496820"/>
            <a:chOff x="8753" y="1318"/>
            <a:chExt cx="9978" cy="3932"/>
          </a:xfrm>
        </p:grpSpPr>
        <p:sp>
          <p:nvSpPr>
            <p:cNvPr id="6" name="文本框 5"/>
            <p:cNvSpPr txBox="1"/>
            <p:nvPr/>
          </p:nvSpPr>
          <p:spPr>
            <a:xfrm>
              <a:off x="8753" y="1318"/>
              <a:ext cx="9979" cy="2179"/>
            </a:xfrm>
            <a:prstGeom prst="rect">
              <a:avLst/>
            </a:prstGeom>
            <a:noFill/>
            <a:ln w="38100">
              <a:solidFill>
                <a:srgbClr val="A8302C"/>
              </a:solidFill>
            </a:ln>
          </p:spPr>
          <p:txBody>
            <a:bodyPr wrap="square" rtlCol="0" anchor="t">
              <a:spAutoFit/>
            </a:bodyPr>
            <a:p>
              <a:r>
                <a:rPr lang="zh-CN" altLang="en-US" sz="2800" b="1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rPr>
                <a:t>Translated</a:t>
              </a:r>
              <a:r>
                <a:rPr lang="zh-CN" altLang="en-US" sz="28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rPr>
                <a:t>: Converting source code into something a computer can understand (i.e. machine code)</a:t>
              </a:r>
              <a:endPara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endParaRPr>
            </a:p>
          </p:txBody>
        </p:sp>
        <p:cxnSp>
          <p:nvCxnSpPr>
            <p:cNvPr id="8" name="曲线连接符 7"/>
            <p:cNvCxnSpPr/>
            <p:nvPr/>
          </p:nvCxnSpPr>
          <p:spPr>
            <a:xfrm>
              <a:off x="14732" y="3520"/>
              <a:ext cx="2137" cy="1731"/>
            </a:xfrm>
            <a:prstGeom prst="curvedConnector3">
              <a:avLst>
                <a:gd name="adj1" fmla="val 50023"/>
              </a:avLst>
            </a:prstGeom>
            <a:ln w="57150" cap="flat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89865" y="4141470"/>
            <a:ext cx="6915785" cy="2068830"/>
            <a:chOff x="299" y="6522"/>
            <a:chExt cx="10891" cy="3258"/>
          </a:xfrm>
        </p:grpSpPr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299" y="7602"/>
              <a:ext cx="9979" cy="2179"/>
            </a:xfrm>
            <a:prstGeom prst="rect">
              <a:avLst/>
            </a:prstGeom>
            <a:noFill/>
            <a:ln w="38100">
              <a:solidFill>
                <a:srgbClr val="A8302C"/>
              </a:solidFill>
            </a:ln>
          </p:spPr>
          <p:txBody>
            <a:bodyPr wrap="square" rtlCol="0" anchor="t">
              <a:spAutoFit/>
            </a:bodyPr>
            <a:p>
              <a:r>
                <a:rPr lang="zh-CN" altLang="en-US" sz="2800" b="1" spc="150">
                  <a:solidFill>
                    <a:srgbClr val="C00000"/>
                  </a:solidFill>
                  <a:uFillTx/>
                </a:rPr>
                <a:t>Source Code</a:t>
              </a:r>
              <a:r>
                <a:rPr lang="zh-CN" altLang="en-US" sz="28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rPr>
                <a:t>: Original code,</a:t>
              </a:r>
              <a:endPara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endParaRPr>
            </a:p>
            <a:p>
              <a:r>
                <a:rPr lang="zh-CN" altLang="en-US" sz="28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rPr>
                <a:t>usually typed by a human into a</a:t>
              </a:r>
              <a:endPara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endParaRPr>
            </a:p>
            <a:p>
              <a:r>
                <a:rPr lang="zh-CN" altLang="en-US" sz="2800" spc="15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rPr>
                <a:t>computer (like C++ or Python)</a:t>
              </a:r>
              <a:endPara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endParaRPr>
            </a:p>
          </p:txBody>
        </p:sp>
        <p:cxnSp>
          <p:nvCxnSpPr>
            <p:cNvPr id="9" name="曲线连接符 8"/>
            <p:cNvCxnSpPr>
              <a:stCxn id="7" idx="3"/>
            </p:cNvCxnSpPr>
            <p:nvPr/>
          </p:nvCxnSpPr>
          <p:spPr>
            <a:xfrm flipV="1">
              <a:off x="10278" y="6522"/>
              <a:ext cx="912" cy="2170"/>
            </a:xfrm>
            <a:prstGeom prst="curvedConnector2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C++ is a </a:t>
            </a:r>
            <a:r>
              <a:rPr lang="en-US" altLang="zh-CN"/>
              <a:t>compiled </a:t>
            </a:r>
            <a:r>
              <a:rPr lang="zh-CN" altLang="en-US"/>
              <a:t>language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8590" y="901065"/>
            <a:ext cx="7019925" cy="2527935"/>
          </a:xfrm>
          <a:solidFill>
            <a:srgbClr val="C00000">
              <a:alpha val="30000"/>
            </a:srgbClr>
          </a:solidFill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 b="1"/>
              <a:t>Dynamically typed, interpreted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Types checked on the fly, during</a:t>
            </a:r>
            <a:endParaRPr lang="zh-CN" altLang="en-US" sz="2800"/>
          </a:p>
          <a:p>
            <a:pPr marL="457200" lvl="1" indent="457200">
              <a:buNone/>
            </a:pPr>
            <a:r>
              <a:rPr lang="zh-CN" altLang="en-US" sz="2800"/>
              <a:t>execution, line by line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Example: Python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629900" cy="705485"/>
          </a:xfrm>
        </p:spPr>
        <p:txBody>
          <a:bodyPr>
            <a:normAutofit/>
          </a:bodyPr>
          <a:p>
            <a:r>
              <a:rPr lang="zh-CN" altLang="en-US"/>
              <a:t>Compiled vs Interpreted: When is source code translated?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"/>
          <p:cNvSpPr>
            <a:spLocks noGrp="1"/>
          </p:cNvSpPr>
          <p:nvPr/>
        </p:nvSpPr>
        <p:spPr>
          <a:xfrm>
            <a:off x="4929505" y="3721100"/>
            <a:ext cx="7019925" cy="2527935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/>
              <a:t>Statically typed, compiled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Types </a:t>
            </a:r>
            <a:r>
              <a:rPr lang="en-US" altLang="zh-CN" sz="2800"/>
              <a:t>defined </a:t>
            </a:r>
            <a:r>
              <a:rPr lang="zh-CN" altLang="en-US" sz="2800"/>
              <a:t>before program runs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during compilation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Example: </a:t>
            </a:r>
            <a:r>
              <a:rPr lang="en-US" altLang="zh-CN" sz="2800"/>
              <a:t>C++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Types in Action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367790"/>
            <a:ext cx="10968990" cy="4385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Quick Recap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Types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Intro to structs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Agenda </a:t>
            </a:r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1656080"/>
            <a:ext cx="5105400" cy="4362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01740" y="1656080"/>
            <a:ext cx="5048250" cy="4363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7510" y="1691005"/>
            <a:ext cx="5076825" cy="434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91005"/>
            <a:ext cx="5076825" cy="43148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010" y="1715770"/>
            <a:ext cx="5067300" cy="4352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15770"/>
            <a:ext cx="5095875" cy="432435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6499225" y="4335145"/>
            <a:ext cx="4655820" cy="154749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842010" y="4461510"/>
            <a:ext cx="4321810" cy="142938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9379585" y="3362325"/>
            <a:ext cx="1995170" cy="9728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010" y="1715770"/>
            <a:ext cx="5067300" cy="4352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15770"/>
            <a:ext cx="5095875" cy="43243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590675"/>
            <a:ext cx="5038725" cy="434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38300"/>
            <a:ext cx="5076825" cy="4295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9100" y="1713865"/>
            <a:ext cx="506730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13865"/>
            <a:ext cx="5038725" cy="4248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701800"/>
            <a:ext cx="5048250" cy="429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01800"/>
            <a:ext cx="5038725" cy="42576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674495"/>
            <a:ext cx="504825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74495"/>
            <a:ext cx="5029200" cy="4295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727200"/>
            <a:ext cx="5076825" cy="4324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27200"/>
            <a:ext cx="5048250" cy="4362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684020"/>
            <a:ext cx="5029200" cy="430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84020"/>
            <a:ext cx="5048250" cy="42672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48970" y="4207510"/>
            <a:ext cx="4321810" cy="142938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6436360" y="4363085"/>
            <a:ext cx="4574540" cy="142938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214120"/>
            <a:ext cx="5372100" cy="4430395"/>
          </a:xfrm>
          <a:ln w="38100">
            <a:solidFill>
              <a:schemeClr val="tx1"/>
            </a:solidFill>
          </a:ln>
        </p:spPr>
        <p:txBody>
          <a:bodyPr/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Basic syntax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Semicolons at EOL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Primitive 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types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 (ints,doubles etc)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Basic grammar rules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C++: Basic Syntax </a:t>
            </a:r>
            <a:r>
              <a:rPr lang="en-US" altLang="zh-CN"/>
              <a:t>&amp;</a:t>
            </a:r>
            <a:r>
              <a:rPr lang="zh-CN" altLang="en-US"/>
              <a:t>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2610" y="1214120"/>
            <a:ext cx="6436360" cy="44303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glow rad="342900">
              <a:schemeClr val="tx1">
                <a:alpha val="25000"/>
              </a:schemeClr>
            </a:glow>
          </a:effectLst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STL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Tons of general functionality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Built in classes like maps, sets,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vectors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Accessed through the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spc="150">
                <a:solidFill>
                  <a:srgbClr val="FF0000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namespace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3200" b="1" spc="150">
                <a:solidFill>
                  <a:srgbClr val="FF0000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std::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400" spc="150">
                <a:solidFill>
                  <a:srgbClr val="C00000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Extremely powerful and well-maintained</a:t>
            </a:r>
            <a:endParaRPr lang="en-US" altLang="zh-CN" sz="2400" spc="150">
              <a:solidFill>
                <a:srgbClr val="C00000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684020"/>
            <a:ext cx="5029200" cy="430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84020"/>
            <a:ext cx="5048250" cy="4267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911350"/>
            <a:ext cx="10968990" cy="2787650"/>
          </a:xfrm>
        </p:spPr>
        <p:txBody>
          <a:bodyPr/>
          <a:p>
            <a:pPr marL="0" indent="0" algn="ctr">
              <a:buNone/>
            </a:pPr>
            <a:r>
              <a:rPr lang="zh-CN" altLang="en-US" sz="3600">
                <a:solidFill>
                  <a:srgbClr val="C00000"/>
                </a:solidFill>
              </a:rPr>
              <a:t>static typing</a:t>
            </a:r>
            <a:r>
              <a:rPr lang="zh-CN" altLang="en-US" sz="3600"/>
              <a:t> helps us to</a:t>
            </a:r>
            <a:r>
              <a:rPr lang="en-US" altLang="zh-CN" sz="3600"/>
              <a:t> </a:t>
            </a:r>
            <a:endParaRPr lang="en-US" altLang="zh-CN" sz="3600"/>
          </a:p>
          <a:p>
            <a:pPr marL="0" indent="0" algn="ctr">
              <a:buNone/>
            </a:pPr>
            <a:r>
              <a:rPr lang="zh-CN" altLang="en-US" sz="3600"/>
              <a:t>prevent errors </a:t>
            </a:r>
            <a:r>
              <a:rPr lang="zh-CN" altLang="en-US" sz="3600" b="1"/>
              <a:t>before our</a:t>
            </a:r>
            <a:r>
              <a:rPr lang="en-US" altLang="zh-CN" sz="3600" b="1"/>
              <a:t> </a:t>
            </a:r>
            <a:endParaRPr lang="en-US" altLang="zh-CN" sz="3600" b="1"/>
          </a:p>
          <a:p>
            <a:pPr marL="0" indent="0" algn="ctr">
              <a:buNone/>
            </a:pPr>
            <a:r>
              <a:rPr lang="zh-CN" altLang="en-US" sz="3600" b="1"/>
              <a:t>code runs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554990" y="2346325"/>
            <a:ext cx="445833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def div_3(x)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div_3: __ -&gt; ??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templates\docerresourceshop\icons\\343435333336353b333633323239303bd4c6d0ceb1ead7a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" y="3908425"/>
            <a:ext cx="4058920" cy="2949575"/>
          </a:xfrm>
          <a:prstGeom prst="rect">
            <a:avLst/>
          </a:prstGeom>
        </p:spPr>
      </p:pic>
      <p:pic>
        <p:nvPicPr>
          <p:cNvPr id="9" name="图片 8" descr="templates\docerresourceshop\icons\\343435333336353b333633323239303bd4c6d0ceb1ead7a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5790" y="4852670"/>
            <a:ext cx="1303655" cy="13036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279515" y="2473325"/>
            <a:ext cx="445833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int div_3(int x)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div_3: int -&gt; int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正五边形 12"/>
          <p:cNvSpPr/>
          <p:nvPr/>
        </p:nvSpPr>
        <p:spPr>
          <a:xfrm>
            <a:off x="7084695" y="4181475"/>
            <a:ext cx="2848610" cy="218313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正五边形 13"/>
          <p:cNvSpPr/>
          <p:nvPr/>
        </p:nvSpPr>
        <p:spPr>
          <a:xfrm>
            <a:off x="7677150" y="5528310"/>
            <a:ext cx="814070" cy="702945"/>
          </a:xfrm>
          <a:prstGeom prst="pen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544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2045" y="2028825"/>
            <a:ext cx="9941560" cy="4084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5235" y="2047240"/>
            <a:ext cx="9217660" cy="3888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0425" y="2089150"/>
            <a:ext cx="9711690" cy="4155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5540" y="2019935"/>
            <a:ext cx="8871585" cy="4168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 sz="3600"/>
              <a:t>- What if we want two versions of a function for</a:t>
            </a:r>
            <a:endParaRPr lang="zh-CN" altLang="en-US" sz="3600"/>
          </a:p>
          <a:p>
            <a:pPr marL="0" indent="457200" algn="l">
              <a:buNone/>
            </a:pPr>
            <a:r>
              <a:rPr lang="zh-CN" altLang="en-US" sz="3600"/>
              <a:t>two different types?</a:t>
            </a:r>
            <a:endParaRPr lang="zh-CN" altLang="en-US" sz="3600"/>
          </a:p>
          <a:p>
            <a:pPr marL="0" indent="0" algn="l">
              <a:buNone/>
            </a:pPr>
            <a:r>
              <a:rPr lang="zh-CN" altLang="en-US" sz="3600"/>
              <a:t>- Example: int division vs double division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3625" y="2212340"/>
            <a:ext cx="9330690" cy="401256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870200" y="5494655"/>
            <a:ext cx="5721350" cy="6692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3625" y="2212340"/>
            <a:ext cx="9330690" cy="4012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C++: Basic Syntax 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6590" y="886460"/>
            <a:ext cx="10968990" cy="224409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6590" y="3358515"/>
            <a:ext cx="10968990" cy="3002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245360"/>
            <a:ext cx="9477375" cy="4004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2030" y="2198370"/>
            <a:ext cx="9856470" cy="4051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750" y="2150745"/>
            <a:ext cx="9970135" cy="4099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algn="l">
              <a:buClrTx/>
              <a:buSzTx/>
              <a:buNone/>
            </a:pPr>
            <a:r>
              <a:rPr lang="zh-CN" altLang="en-US" sz="2800"/>
              <a:t>- Quick Recap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Types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Intro to structs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7400" y="1490345"/>
            <a:ext cx="10617200" cy="4759325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rgbClr val="C00000"/>
                </a:solidFill>
              </a:rPr>
              <a:t>S</a:t>
            </a:r>
            <a:r>
              <a:rPr lang="zh-CN" altLang="en-US" sz="3600" b="1">
                <a:solidFill>
                  <a:srgbClr val="C00000"/>
                </a:solidFill>
              </a:rPr>
              <a:t>truct</a:t>
            </a:r>
            <a:r>
              <a:rPr lang="zh-CN" altLang="en-US" sz="3600"/>
              <a:t>: a group of named</a:t>
            </a:r>
            <a:r>
              <a:rPr lang="en-US" altLang="zh-CN" sz="3600"/>
              <a:t> </a:t>
            </a:r>
            <a:r>
              <a:rPr lang="zh-CN" altLang="en-US" sz="3600"/>
              <a:t>variables each with their</a:t>
            </a:r>
            <a:r>
              <a:rPr lang="en-US" altLang="zh-CN" sz="3600"/>
              <a:t> </a:t>
            </a:r>
            <a:r>
              <a:rPr lang="zh-CN" altLang="en-US" sz="3600"/>
              <a:t>own type. A way to</a:t>
            </a:r>
            <a:r>
              <a:rPr lang="en-US" altLang="zh-CN" sz="3600"/>
              <a:t> </a:t>
            </a:r>
            <a:r>
              <a:rPr lang="zh-CN" altLang="en-US" sz="3600"/>
              <a:t>bundle different types</a:t>
            </a:r>
            <a:r>
              <a:rPr lang="en-US" altLang="zh-CN" sz="3600"/>
              <a:t> </a:t>
            </a:r>
            <a:r>
              <a:rPr lang="zh-CN" altLang="en-US" sz="3600"/>
              <a:t>together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Structs in Code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3590" y="1291590"/>
            <a:ext cx="10748645" cy="4663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89950" cy="705485"/>
          </a:xfrm>
        </p:spPr>
        <p:txBody>
          <a:bodyPr>
            <a:normAutofit/>
          </a:bodyPr>
          <a:p>
            <a:r>
              <a:rPr lang="zh-CN" altLang="en-US"/>
              <a:t>Use structs to pass around grouped information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9315" y="1149985"/>
            <a:ext cx="10698480" cy="4937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5285" cy="705485"/>
          </a:xfrm>
        </p:spPr>
        <p:txBody>
          <a:bodyPr>
            <a:normAutofit/>
          </a:bodyPr>
          <a:p>
            <a:r>
              <a:rPr lang="zh-CN" altLang="en-US"/>
              <a:t>Use structs to return grouped information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080" y="1369060"/>
            <a:ext cx="11165840" cy="4507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79715" cy="705485"/>
          </a:xfrm>
        </p:spPr>
        <p:txBody>
          <a:bodyPr>
            <a:normAutofit/>
          </a:bodyPr>
          <a:p>
            <a:r>
              <a:rPr lang="zh-CN" altLang="en-US"/>
              <a:t>Abbreviated Syntax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9630" y="1511300"/>
            <a:ext cx="10620375" cy="4273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86370" cy="705485"/>
          </a:xfrm>
        </p:spPr>
        <p:txBody>
          <a:bodyPr>
            <a:normAutofit/>
          </a:bodyPr>
          <a:p>
            <a:r>
              <a:rPr lang="zh-CN" altLang="en-US"/>
              <a:t>Abbreviated Syntax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7720" y="1431925"/>
            <a:ext cx="10701020" cy="4382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16960" y="86619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STL</a:t>
            </a:r>
            <a:r>
              <a:rPr lang="zh-CN" altLang="en-US" sz="2800"/>
              <a:t> = Standard Template Library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Contains TONS of functionality (algorithms,</a:t>
            </a:r>
            <a:r>
              <a:rPr lang="en-US" altLang="zh-CN" sz="2800"/>
              <a:t> </a:t>
            </a:r>
            <a:r>
              <a:rPr lang="zh-CN" altLang="en-US" sz="2800"/>
              <a:t>containers, </a:t>
            </a:r>
            <a:r>
              <a:rPr lang="en-US" altLang="zh-CN" sz="2800"/>
              <a:t>	</a:t>
            </a:r>
            <a:r>
              <a:rPr lang="zh-CN" altLang="en-US" sz="2800"/>
              <a:t>functions, iterators) some of which we</a:t>
            </a:r>
            <a:r>
              <a:rPr lang="en-US" altLang="zh-CN" sz="2800"/>
              <a:t> </a:t>
            </a:r>
            <a:r>
              <a:rPr lang="zh-CN" altLang="en-US" sz="2800"/>
              <a:t>will explore in </a:t>
            </a:r>
            <a:r>
              <a:rPr lang="en-US" altLang="zh-CN" sz="2800"/>
              <a:t>	</a:t>
            </a:r>
            <a:r>
              <a:rPr lang="zh-CN" altLang="en-US" sz="2800"/>
              <a:t>this class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</a:t>
            </a:r>
            <a:r>
              <a:rPr lang="zh-CN" altLang="en-US" sz="2800" b="1"/>
              <a:t>namespace</a:t>
            </a:r>
            <a:r>
              <a:rPr lang="zh-CN" altLang="en-US" sz="2800"/>
              <a:t> for the STL is </a:t>
            </a:r>
            <a:r>
              <a:rPr lang="zh-CN" altLang="en-US" sz="2800" b="1"/>
              <a:t>std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std is the abbreviation for standard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IDK why they didn</a:t>
            </a:r>
            <a:r>
              <a:rPr lang="en-US" altLang="zh-CN" sz="2800"/>
              <a:t>’</a:t>
            </a:r>
            <a:r>
              <a:rPr lang="zh-CN" altLang="en-US" sz="2800"/>
              <a:t>t name the namespace stl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So to </a:t>
            </a:r>
            <a:r>
              <a:rPr lang="zh-CN" altLang="en-US" sz="2800" b="1"/>
              <a:t>access elements</a:t>
            </a:r>
            <a:r>
              <a:rPr lang="zh-CN" altLang="en-US" sz="2800"/>
              <a:t> from the STL use </a:t>
            </a:r>
            <a:r>
              <a:rPr lang="zh-CN" altLang="en-US" sz="2800" b="1"/>
              <a:t>std::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note about STL naming conventions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 b="1">
                <a:solidFill>
                  <a:srgbClr val="C00000"/>
                </a:solidFill>
              </a:rPr>
              <a:t>std::pair</a:t>
            </a:r>
            <a:r>
              <a:rPr lang="zh-CN" altLang="en-US" sz="3600"/>
              <a:t>: An STL</a:t>
            </a:r>
            <a:r>
              <a:rPr lang="en-US" altLang="zh-CN" sz="3600"/>
              <a:t> </a:t>
            </a:r>
            <a:r>
              <a:rPr lang="zh-CN" altLang="en-US" sz="3600"/>
              <a:t>built-in struct with</a:t>
            </a:r>
            <a:r>
              <a:rPr lang="en-US" altLang="zh-CN" sz="3600"/>
              <a:t> </a:t>
            </a:r>
            <a:r>
              <a:rPr lang="zh-CN" altLang="en-US" sz="3600"/>
              <a:t>two fields of </a:t>
            </a:r>
            <a:r>
              <a:rPr lang="zh-CN" altLang="en-US" sz="3600" i="1"/>
              <a:t>any type</a:t>
            </a:r>
            <a:endParaRPr lang="zh-CN" altLang="en-US" sz="3600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>
                <a:solidFill>
                  <a:srgbClr val="C00000"/>
                </a:solidFill>
              </a:rPr>
              <a:t> std</a:t>
            </a:r>
            <a:r>
              <a:rPr lang="zh-CN" altLang="en-US" sz="2800" b="1"/>
              <a:t>::pair</a:t>
            </a:r>
            <a:r>
              <a:rPr lang="zh-CN" altLang="en-US" sz="2800"/>
              <a:t> is a </a:t>
            </a:r>
            <a:r>
              <a:rPr lang="zh-CN" altLang="en-US" sz="2800" b="1" i="1"/>
              <a:t>template</a:t>
            </a:r>
            <a:r>
              <a:rPr lang="zh-CN" altLang="en-US" sz="2800"/>
              <a:t>: You specify the types of the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fields inside &lt;&gt; for each pair object you make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fields in </a:t>
            </a:r>
            <a:r>
              <a:rPr lang="zh-CN" altLang="en-US" sz="2800" b="1"/>
              <a:t>std::pairs</a:t>
            </a:r>
            <a:r>
              <a:rPr lang="zh-CN" altLang="en-US" sz="2800"/>
              <a:t> are named </a:t>
            </a:r>
            <a:r>
              <a:rPr lang="zh-CN" altLang="en-US" sz="2800" b="1"/>
              <a:t>first </a:t>
            </a:r>
            <a:r>
              <a:rPr lang="zh-CN" altLang="en-US" sz="2800"/>
              <a:t>and</a:t>
            </a:r>
            <a:r>
              <a:rPr lang="en-US" altLang="zh-CN" sz="2800"/>
              <a:t> </a:t>
            </a:r>
            <a:r>
              <a:rPr lang="zh-CN" altLang="en-US" sz="2800" b="1"/>
              <a:t>second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std::pair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3917950"/>
            <a:ext cx="10062210" cy="2331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>
                <a:solidFill>
                  <a:srgbClr val="C00000"/>
                </a:solidFill>
              </a:rPr>
              <a:t> std</a:t>
            </a:r>
            <a:r>
              <a:rPr lang="zh-CN" altLang="en-US" sz="2800" b="1"/>
              <a:t>::pair</a:t>
            </a:r>
            <a:r>
              <a:rPr lang="zh-CN" altLang="en-US" sz="2800"/>
              <a:t> is a </a:t>
            </a:r>
            <a:r>
              <a:rPr lang="zh-CN" altLang="en-US" sz="2800" b="1" i="1"/>
              <a:t>template</a:t>
            </a:r>
            <a:r>
              <a:rPr lang="zh-CN" altLang="en-US" sz="2800"/>
              <a:t>: You specify the types of the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fields inside &lt;&gt; for each pair object you make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fields in </a:t>
            </a:r>
            <a:r>
              <a:rPr lang="zh-CN" altLang="en-US" sz="2800" b="1"/>
              <a:t>std::pairs</a:t>
            </a:r>
            <a:r>
              <a:rPr lang="zh-CN" altLang="en-US" sz="2800"/>
              <a:t> are named </a:t>
            </a:r>
            <a:r>
              <a:rPr lang="zh-CN" altLang="en-US" sz="2800" b="1"/>
              <a:t>first </a:t>
            </a:r>
            <a:r>
              <a:rPr lang="zh-CN" altLang="en-US" sz="2800"/>
              <a:t>and</a:t>
            </a:r>
            <a:r>
              <a:rPr lang="en-US" altLang="zh-CN" sz="2800"/>
              <a:t> </a:t>
            </a:r>
            <a:r>
              <a:rPr lang="zh-CN" altLang="en-US" sz="2800" b="1"/>
              <a:t>second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std::pair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5805" y="3844925"/>
            <a:ext cx="10511790" cy="240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Use std::pair to return success + result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1776730"/>
            <a:ext cx="10862945" cy="3692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75" y="12529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To avoid specifying the types of a pair, use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C00000"/>
                </a:solidFill>
              </a:rPr>
              <a:t>std</a:t>
            </a:r>
            <a:r>
              <a:rPr lang="zh-CN" altLang="en-US" sz="2800" b="1"/>
              <a:t>::make_pair(field1, field2)</a:t>
            </a:r>
            <a:endParaRPr lang="zh-CN" altLang="en-US" sz="28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1675" y="2769235"/>
            <a:ext cx="9529445" cy="3242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619375"/>
            <a:ext cx="10968990" cy="2280920"/>
          </a:xfrm>
        </p:spPr>
        <p:txBody>
          <a:bodyPr/>
          <a:p>
            <a:pPr marL="0" indent="0" algn="ctr">
              <a:buNone/>
            </a:pPr>
            <a:r>
              <a:rPr lang="zh-CN" altLang="en-US" sz="4400" b="1"/>
              <a:t>Aside: Type Deduction with </a:t>
            </a:r>
            <a:r>
              <a:rPr lang="zh-CN" altLang="en-US" sz="6600" b="1">
                <a:solidFill>
                  <a:srgbClr val="FF0000"/>
                </a:solidFill>
              </a:rPr>
              <a:t>auto</a:t>
            </a:r>
            <a:endParaRPr lang="zh-CN" altLang="en-US" sz="6600" b="1">
              <a:solidFill>
                <a:srgbClr val="FF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 b="1">
                <a:solidFill>
                  <a:srgbClr val="C00000"/>
                </a:solidFill>
              </a:rPr>
              <a:t>auto</a:t>
            </a:r>
            <a:r>
              <a:rPr lang="zh-CN" altLang="en-US" sz="3600"/>
              <a:t>: Keyword used in</a:t>
            </a:r>
            <a:r>
              <a:rPr lang="en-US" altLang="zh-CN" sz="3600"/>
              <a:t> </a:t>
            </a:r>
            <a:r>
              <a:rPr lang="zh-CN" altLang="en-US" sz="3600"/>
              <a:t>lieu of type when</a:t>
            </a:r>
            <a:r>
              <a:rPr lang="en-US" altLang="zh-CN" sz="3600"/>
              <a:t> </a:t>
            </a:r>
            <a:r>
              <a:rPr lang="zh-CN" altLang="en-US" sz="3600"/>
              <a:t>declaring a variable, tells</a:t>
            </a:r>
            <a:r>
              <a:rPr lang="en-US" altLang="zh-CN" sz="3600"/>
              <a:t> </a:t>
            </a:r>
            <a:r>
              <a:rPr lang="zh-CN" altLang="en-US" sz="3600"/>
              <a:t>the compiler to deduce</a:t>
            </a:r>
            <a:endParaRPr lang="zh-CN" altLang="en-US" sz="3600"/>
          </a:p>
          <a:p>
            <a:pPr marL="0" indent="0">
              <a:buNone/>
            </a:pPr>
            <a:r>
              <a:rPr lang="zh-CN" altLang="en-US" sz="3600"/>
              <a:t>the type.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3560" y="1752600"/>
            <a:ext cx="11174730" cy="3235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2925" y="5078095"/>
            <a:ext cx="12109450" cy="133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📝 </a:t>
            </a:r>
            <a:r>
              <a:rPr lang="zh-CN" altLang="en-US" sz="2800" b="1" spc="150">
                <a:solidFill>
                  <a:srgbClr val="C00000"/>
                </a:solidFill>
                <a:uFillTx/>
              </a:rPr>
              <a:t>auto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does not mean that the variable doesn</a:t>
            </a:r>
            <a:r>
              <a:rPr lang="en-US" altLang="zh-CN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’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 have a type.</a:t>
            </a:r>
            <a:endParaRPr lang="zh-CN" altLang="en-US" sz="28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 means that the type is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deduced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by the compiler.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1202055"/>
            <a:ext cx="10613390" cy="3634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063750"/>
            <a:ext cx="10968990" cy="23920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Code Demo!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quadratic.cpp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algn="l">
              <a:buClrTx/>
              <a:buSzTx/>
              <a:buNone/>
            </a:pPr>
            <a:r>
              <a:rPr lang="zh-CN" altLang="en-US" sz="2800"/>
              <a:t>- Quick Recap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Types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Intro to structs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887095"/>
            <a:ext cx="7362825" cy="552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9465" y="2430780"/>
            <a:ext cx="2230120" cy="7753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 sz="4000" b="1"/>
              <a:t>Radical</a:t>
            </a:r>
            <a:endParaRPr lang="zh-CN" altLang="en-US" sz="4000" b="1"/>
          </a:p>
        </p:txBody>
      </p:sp>
      <p:sp>
        <p:nvSpPr>
          <p:cNvPr id="8" name="文本框 7"/>
          <p:cNvSpPr txBox="1"/>
          <p:nvPr/>
        </p:nvSpPr>
        <p:spPr>
          <a:xfrm>
            <a:off x="7632065" y="3828415"/>
            <a:ext cx="4078605" cy="13220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chemeClr val="lt1"/>
                </a:solidFill>
              </a:rPr>
              <a:t>If Radical &lt; 0, no real</a:t>
            </a:r>
            <a:r>
              <a:rPr lang="en-US" altLang="zh-CN" sz="4000" b="1">
                <a:solidFill>
                  <a:schemeClr val="lt1"/>
                </a:solidFill>
              </a:rPr>
              <a:t> r</a:t>
            </a:r>
            <a:r>
              <a:rPr lang="zh-CN" altLang="en-US" sz="4000" b="1">
                <a:solidFill>
                  <a:schemeClr val="lt1"/>
                </a:solidFill>
              </a:rPr>
              <a:t>oots</a:t>
            </a:r>
            <a:endParaRPr lang="zh-CN" altLang="en-US" sz="4000" b="1">
              <a:solidFill>
                <a:schemeClr val="lt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114415" y="3280410"/>
            <a:ext cx="1553845" cy="887730"/>
          </a:xfrm>
          <a:prstGeom prst="straightConnector1">
            <a:avLst/>
          </a:prstGeom>
          <a:ln w="69850">
            <a:solidFill>
              <a:srgbClr val="2F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1785" y="705485"/>
            <a:ext cx="11767820" cy="57880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Everything with a name in your program has a </a:t>
            </a:r>
            <a:r>
              <a:rPr lang="zh-CN" altLang="en-US" sz="2800" b="1"/>
              <a:t>type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Strong type systems</a:t>
            </a:r>
            <a:r>
              <a:rPr lang="zh-CN" altLang="en-US" sz="2800"/>
              <a:t> prevent errors before your code runs!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Structs</a:t>
            </a:r>
            <a:r>
              <a:rPr lang="zh-CN" altLang="en-US" sz="2800"/>
              <a:t> are a way to bundle a bunch of variables of many</a:t>
            </a:r>
            <a:r>
              <a:rPr lang="en-US" altLang="zh-CN" sz="2800"/>
              <a:t> </a:t>
            </a:r>
            <a:r>
              <a:rPr lang="zh-CN" altLang="en-US" sz="2800"/>
              <a:t>types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std::pair</a:t>
            </a:r>
            <a:r>
              <a:rPr lang="zh-CN" altLang="en-US" sz="2800"/>
              <a:t> is a type of struct that had been defined for you</a:t>
            </a:r>
            <a:r>
              <a:rPr lang="en-US" altLang="zh-CN" sz="2800"/>
              <a:t> </a:t>
            </a:r>
            <a:r>
              <a:rPr lang="zh-CN" altLang="en-US" sz="2800"/>
              <a:t>and is in the STL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So you access it through the</a:t>
            </a:r>
            <a:r>
              <a:rPr lang="zh-CN" altLang="en-US" sz="2800" b="1"/>
              <a:t> std:: namespace </a:t>
            </a:r>
            <a:r>
              <a:rPr lang="zh-CN" altLang="en-US" sz="2800"/>
              <a:t>(std::pair)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/>
              <a:t> auto </a:t>
            </a:r>
            <a:r>
              <a:rPr lang="zh-CN" altLang="en-US" sz="2800"/>
              <a:t>is a keyword that tells the compiler to deduce the</a:t>
            </a:r>
            <a:r>
              <a:rPr lang="en-US" altLang="zh-CN" sz="2800"/>
              <a:t> </a:t>
            </a:r>
            <a:r>
              <a:rPr lang="zh-CN" altLang="en-US" sz="2800"/>
              <a:t>type of a variable</a:t>
            </a:r>
            <a:r>
              <a:rPr lang="en-US" altLang="zh-CN" sz="2800"/>
              <a:t>. I</a:t>
            </a:r>
            <a:r>
              <a:rPr lang="zh-CN" altLang="en-US" sz="2800"/>
              <a:t>t should be used when the type is</a:t>
            </a:r>
            <a:r>
              <a:rPr lang="en-US" altLang="zh-CN" sz="2800"/>
              <a:t> </a:t>
            </a:r>
            <a:r>
              <a:rPr lang="zh-CN" altLang="en-US" sz="2800"/>
              <a:t>obvious </a:t>
            </a:r>
            <a:r>
              <a:rPr lang="en-US" altLang="zh-CN" sz="2800"/>
              <a:t>and</a:t>
            </a:r>
            <a:r>
              <a:rPr lang="zh-CN" altLang="en-US" sz="2800"/>
              <a:t> very cumbersome to write out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Fundamental Types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19860"/>
            <a:ext cx="10968990" cy="440753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066540" y="1521460"/>
            <a:ext cx="7258685" cy="2512060"/>
            <a:chOff x="6404" y="2396"/>
            <a:chExt cx="11431" cy="3956"/>
          </a:xfrm>
        </p:grpSpPr>
        <p:sp>
          <p:nvSpPr>
            <p:cNvPr id="2" name="矩形 1"/>
            <p:cNvSpPr/>
            <p:nvPr/>
          </p:nvSpPr>
          <p:spPr>
            <a:xfrm>
              <a:off x="6404" y="2396"/>
              <a:ext cx="7907" cy="70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7183" y="3188"/>
              <a:ext cx="7907" cy="70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10302" y="3992"/>
              <a:ext cx="7332" cy="70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8266" y="5650"/>
              <a:ext cx="7332" cy="70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6"/>
              </p:custDataLst>
            </p:nvPr>
          </p:nvSpPr>
          <p:spPr>
            <a:xfrm>
              <a:off x="11173" y="4704"/>
              <a:ext cx="6662" cy="70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Fundamental Types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19860"/>
            <a:ext cx="10968990" cy="4407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Fundamental Types++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30655"/>
            <a:ext cx="10968990" cy="43853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35380" y="4554220"/>
            <a:ext cx="5974080" cy="5270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135380" y="1526540"/>
            <a:ext cx="5974080" cy="5270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9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5476</Words>
  <Application>WPS 演示</Application>
  <PresentationFormat>宽屏</PresentationFormat>
  <Paragraphs>418</Paragraphs>
  <Slides>62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Lecture2  Types and Structs</vt:lpstr>
      <vt:lpstr>Today</vt:lpstr>
      <vt:lpstr>C++: Basic Syntax &amp; the STL</vt:lpstr>
      <vt:lpstr>What is C++?</vt:lpstr>
      <vt:lpstr>A note about STL naming conventions</vt:lpstr>
      <vt:lpstr>Today</vt:lpstr>
      <vt:lpstr>C++ Fundamental Types</vt:lpstr>
      <vt:lpstr>C++ Fundamental Types</vt:lpstr>
      <vt:lpstr>C++ Fundamental Types++</vt:lpstr>
      <vt:lpstr>Fill in the types!</vt:lpstr>
      <vt:lpstr>Fill in the types!</vt:lpstr>
      <vt:lpstr>Fill in the types!</vt:lpstr>
      <vt:lpstr>PowerPoint 演示文稿</vt:lpstr>
      <vt:lpstr>C++ is a statically typed language</vt:lpstr>
      <vt:lpstr>C++ is a statically typed language</vt:lpstr>
      <vt:lpstr>C++ is a statically typed language</vt:lpstr>
      <vt:lpstr>C++ is a statically typed language</vt:lpstr>
      <vt:lpstr>Compiled vs Interpreted: When is source code translated?</vt:lpstr>
      <vt:lpstr>C++ Types in Action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PowerPoint 演示文稿</vt:lpstr>
      <vt:lpstr>Static Types + Functions</vt:lpstr>
      <vt:lpstr>Static Types + Functions</vt:lpstr>
      <vt:lpstr>Static Types + Functions</vt:lpstr>
      <vt:lpstr>Static Types + Functions</vt:lpstr>
      <vt:lpstr>Static Types + Functions</vt:lpstr>
      <vt:lpstr>Overloading</vt:lpstr>
      <vt:lpstr>Overloading</vt:lpstr>
      <vt:lpstr>Overloading</vt:lpstr>
      <vt:lpstr>Overloading</vt:lpstr>
      <vt:lpstr>Overloading</vt:lpstr>
      <vt:lpstr>Overloading</vt:lpstr>
      <vt:lpstr>Today</vt:lpstr>
      <vt:lpstr>Definition</vt:lpstr>
      <vt:lpstr>Structs in Code</vt:lpstr>
      <vt:lpstr>Use structs to pass around grouped information</vt:lpstr>
      <vt:lpstr>Use structs to return grouped information</vt:lpstr>
      <vt:lpstr>Abbreviated Syntax to Initialize a struct</vt:lpstr>
      <vt:lpstr>Abbreviated Syntax to Initialize a struct</vt:lpstr>
      <vt:lpstr>Definition</vt:lpstr>
      <vt:lpstr>std::pair</vt:lpstr>
      <vt:lpstr>std::pair</vt:lpstr>
      <vt:lpstr>Use std::pair to return success + result</vt:lpstr>
      <vt:lpstr>PowerPoint 演示文稿</vt:lpstr>
      <vt:lpstr>PowerPoint 演示文稿</vt:lpstr>
      <vt:lpstr>Definition</vt:lpstr>
      <vt:lpstr>Type Deduction using auto</vt:lpstr>
      <vt:lpstr>Type Deduction using auto</vt:lpstr>
      <vt:lpstr>PowerPoint 演示文稿</vt:lpstr>
      <vt:lpstr>PowerPoint 演示文稿</vt:lpstr>
      <vt:lpstr>Recap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zhao</cp:lastModifiedBy>
  <cp:revision>193</cp:revision>
  <dcterms:created xsi:type="dcterms:W3CDTF">2019-06-19T02:08:00Z</dcterms:created>
  <dcterms:modified xsi:type="dcterms:W3CDTF">2023-03-04T15:49:47Z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